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29"/>
  </p:notesMasterIdLst>
  <p:handoutMasterIdLst>
    <p:handoutMasterId r:id="rId30"/>
  </p:handoutMasterIdLst>
  <p:sldIdLst>
    <p:sldId id="433" r:id="rId3"/>
    <p:sldId id="434" r:id="rId4"/>
    <p:sldId id="405" r:id="rId5"/>
    <p:sldId id="406" r:id="rId6"/>
    <p:sldId id="407" r:id="rId7"/>
    <p:sldId id="408" r:id="rId8"/>
    <p:sldId id="409" r:id="rId9"/>
    <p:sldId id="410" r:id="rId10"/>
    <p:sldId id="411" r:id="rId11"/>
    <p:sldId id="412" r:id="rId12"/>
    <p:sldId id="430" r:id="rId13"/>
    <p:sldId id="431" r:id="rId14"/>
    <p:sldId id="417" r:id="rId15"/>
    <p:sldId id="418" r:id="rId16"/>
    <p:sldId id="419" r:id="rId17"/>
    <p:sldId id="420" r:id="rId18"/>
    <p:sldId id="421" r:id="rId19"/>
    <p:sldId id="422" r:id="rId20"/>
    <p:sldId id="423" r:id="rId21"/>
    <p:sldId id="425" r:id="rId22"/>
    <p:sldId id="426" r:id="rId23"/>
    <p:sldId id="427" r:id="rId24"/>
    <p:sldId id="428" r:id="rId25"/>
    <p:sldId id="432" r:id="rId26"/>
    <p:sldId id="404" r:id="rId27"/>
    <p:sldId id="435" r:id="rId2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33"/>
            <p14:sldId id="434"/>
          </p14:sldIdLst>
        </p14:section>
        <p14:section name="Course Overview" id="{62B953B8-B832-47C6-9235-D817D1BAEB4D}">
          <p14:sldIdLst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30"/>
            <p14:sldId id="431"/>
            <p14:sldId id="417"/>
            <p14:sldId id="418"/>
            <p14:sldId id="419"/>
            <p14:sldId id="420"/>
            <p14:sldId id="421"/>
            <p14:sldId id="422"/>
            <p14:sldId id="423"/>
            <p14:sldId id="425"/>
            <p14:sldId id="426"/>
            <p14:sldId id="427"/>
            <p14:sldId id="428"/>
          </p14:sldIdLst>
        </p14:section>
        <p14:section name="Conclusion" id="{10E03AB1-9AA8-4E86-9A64-D741901E50A2}">
          <p14:sldIdLst>
            <p14:sldId id="432"/>
            <p14:sldId id="404"/>
            <p14:sldId id="4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ABFF"/>
    <a:srgbClr val="005828"/>
    <a:srgbClr val="00B050"/>
    <a:srgbClr val="003760"/>
    <a:srgbClr val="0070C0"/>
    <a:srgbClr val="C6C0AA"/>
    <a:srgbClr val="FFF0D9"/>
    <a:srgbClr val="FFA72A"/>
    <a:srgbClr val="F0F5FA"/>
    <a:srgbClr val="1A8AF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76" autoAdjust="0"/>
    <p:restoredTop sz="94534" autoAdjust="0"/>
  </p:normalViewPr>
  <p:slideViewPr>
    <p:cSldViewPr>
      <p:cViewPr varScale="1">
        <p:scale>
          <a:sx n="87" d="100"/>
          <a:sy n="87" d="100"/>
        </p:scale>
        <p:origin x="283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26-Sep-17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26-Sep-17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510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24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922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50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403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088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766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455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26-Sep-17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>
            <a:extLst/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5B72D63-8E75-426D-80F6-F9A1AEE9A43C}"/>
              </a:ext>
            </a:extLst>
          </p:cNvPr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55DAD74-7B11-4DA7-B7ED-8EF6578F983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26-Sep-17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softuni.bg/users/profile/sho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hyperlink" Target="https://softuni.bg/courses/databases-sqlsrv" TargetMode="External"/><Relationship Id="rId7" Type="http://schemas.openxmlformats.org/officeDocument/2006/relationships/hyperlink" Target="https://www.facebook.com/groups/12470262151967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hyperlink" Target="https://softuni.bg/forum/categories/63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sql-server/sql-server-2016" TargetMode="External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png"/><Relationship Id="rId4" Type="http://schemas.openxmlformats.org/officeDocument/2006/relationships/hyperlink" Target="https://www.visualstudio.com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58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databases-sqlsrv" TargetMode="External"/><Relationship Id="rId7" Type="http://schemas.openxmlformats.org/officeDocument/2006/relationships/image" Target="../media/image55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57.png"/><Relationship Id="rId5" Type="http://schemas.openxmlformats.org/officeDocument/2006/relationships/image" Target="../media/image54.png"/><Relationship Id="rId15" Type="http://schemas.openxmlformats.org/officeDocument/2006/relationships/image" Target="../media/image59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61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56.png"/><Relationship Id="rId14" Type="http://schemas.openxmlformats.org/officeDocument/2006/relationships/hyperlink" Target="http://www.telenor.bg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2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urriculum" TargetMode="External"/><Relationship Id="rId2" Type="http://schemas.openxmlformats.org/officeDocument/2006/relationships/hyperlink" Target="https://softuni.bg/trainings/course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>
            <a:normAutofit fontScale="90000"/>
          </a:bodyPr>
          <a:lstStyle/>
          <a:p>
            <a:r>
              <a:rPr lang="en-US" dirty="0"/>
              <a:t>C# Database Fundamentals</a:t>
            </a:r>
            <a:br>
              <a:rPr lang="en-US" dirty="0"/>
            </a:br>
            <a:r>
              <a:rPr lang="en-US" dirty="0"/>
              <a:t>with Microsoft SQL Server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Course Overview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576164">
            <a:off x="5364524" y="3806198"/>
            <a:ext cx="998991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C# DB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Basics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EDAB68-3787-4615-BBA2-C1A8F5FC8D5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  <p:pic>
        <p:nvPicPr>
          <p:cNvPr id="13" name="Picture Placeholder 2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417" t="-1115" r="-4533" b="1115"/>
          <a:stretch/>
        </p:blipFill>
        <p:spPr>
          <a:xfrm>
            <a:off x="6767513" y="3124200"/>
            <a:ext cx="4722812" cy="3048000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379">
            <a:off x="6536649" y="4133835"/>
            <a:ext cx="3134069" cy="238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7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561" y="914400"/>
            <a:ext cx="6242845" cy="4157832"/>
          </a:xfrm>
          <a:prstGeom prst="roundRect">
            <a:avLst>
              <a:gd name="adj" fmla="val 1547"/>
            </a:avLst>
          </a:prstGeom>
        </p:spPr>
      </p:pic>
    </p:spTree>
    <p:extLst>
      <p:ext uri="{BB962C8B-B14F-4D97-AF65-F5344CB8AC3E}">
        <p14:creationId xmlns:p14="http://schemas.microsoft.com/office/powerpoint/2010/main" val="2209424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7808999" cy="5570355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Vladimir Damyanovski</a:t>
            </a:r>
          </a:p>
          <a:p>
            <a:pPr lvl="1"/>
            <a:r>
              <a:rPr lang="en-US" noProof="1"/>
              <a:t>Technical Trainer @ SoftUni</a:t>
            </a:r>
          </a:p>
          <a:p>
            <a:pPr lvl="1"/>
            <a:r>
              <a:rPr lang="en-US" noProof="1"/>
              <a:t>Programmed as a hobby since high school</a:t>
            </a:r>
          </a:p>
          <a:p>
            <a:pPr lvl="1"/>
            <a:r>
              <a:rPr lang="en-US" noProof="1"/>
              <a:t>Interested in programming and electronic music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2052" name="Picture 4" descr="Housey avat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1371600"/>
            <a:ext cx="3567000" cy="3567000"/>
          </a:xfrm>
          <a:prstGeom prst="roundRect">
            <a:avLst>
              <a:gd name="adj" fmla="val 470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25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647199" cy="5570355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Valentin Dimitrov</a:t>
            </a:r>
          </a:p>
          <a:p>
            <a:pPr lvl="1"/>
            <a:r>
              <a:rPr lang="en-US" noProof="1"/>
              <a:t>Technical Trainer @ SoftUni</a:t>
            </a:r>
          </a:p>
          <a:p>
            <a:pPr lvl="1"/>
            <a:r>
              <a:rPr lang="en-US" noProof="1"/>
              <a:t>Top Student from Software University</a:t>
            </a:r>
          </a:p>
          <a:p>
            <a:pPr lvl="1"/>
            <a:r>
              <a:rPr lang="en-US" noProof="1"/>
              <a:t>Over two years of experience in software development</a:t>
            </a:r>
          </a:p>
          <a:p>
            <a:pPr lvl="1"/>
            <a:r>
              <a:rPr lang="en-US" noProof="1"/>
              <a:t>Interested in mountaneering and trail running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1026" name="Picture 2" descr="https://softuni.bg/users/profile/showavatar/6d888f5d-44e3-4b33-b1d0-2fed5ff9de4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67996" y="1447800"/>
            <a:ext cx="2535975" cy="3215916"/>
          </a:xfrm>
          <a:prstGeom prst="roundRect">
            <a:avLst>
              <a:gd name="adj" fmla="val 503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926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4948085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Database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399533" y="5788744"/>
            <a:ext cx="9336630" cy="688256"/>
          </a:xfrm>
        </p:spPr>
        <p:txBody>
          <a:bodyPr/>
          <a:lstStyle/>
          <a:p>
            <a:r>
              <a:rPr lang="en-US" dirty="0"/>
              <a:t>Course Details and Schedule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612" y="1760689"/>
            <a:ext cx="1929602" cy="192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kesypsy.web.auth.gr/images/icons/calenda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239" y="1760689"/>
            <a:ext cx="1927676" cy="19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854" y="877279"/>
            <a:ext cx="5541744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69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Lessons: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20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 </a:t>
            </a:r>
            <a:r>
              <a:rPr lang="en-US" dirty="0"/>
              <a:t>(onsite + YouTube videos)</a:t>
            </a:r>
          </a:p>
          <a:p>
            <a:pPr>
              <a:lnSpc>
                <a:spcPct val="114000"/>
              </a:lnSpc>
            </a:pPr>
            <a:r>
              <a:rPr lang="en-US" dirty="0"/>
              <a:t>Practical exercises (in class):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40 hours</a:t>
            </a:r>
          </a:p>
          <a:p>
            <a:pPr>
              <a:lnSpc>
                <a:spcPct val="114000"/>
              </a:lnSpc>
            </a:pPr>
            <a:r>
              <a:rPr lang="en-US" dirty="0"/>
              <a:t>Homework: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0-50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</a:t>
            </a:r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dirty="0"/>
              <a:t>Time frame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18-Sep-2017 </a:t>
            </a:r>
            <a:r>
              <a:rPr lang="en-US"/>
              <a:t>– 22-Oct-2017</a:t>
            </a:r>
            <a:endParaRPr lang="en-US" dirty="0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and Schedule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19414" y="14724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812" y="3578121"/>
            <a:ext cx="4005419" cy="2670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0903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Why the slides are in English?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language</a:t>
            </a:r>
            <a:br>
              <a:rPr lang="en-US" dirty="0"/>
            </a:br>
            <a:r>
              <a:rPr lang="en-US" dirty="0"/>
              <a:t>of the software engineers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Specific terminology should be in English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Translations are inaccurate and funny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English</a:t>
            </a:r>
            <a:r>
              <a:rPr lang="en-US" dirty="0"/>
              <a:t>!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No excuses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2012" y="43687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4412" y="1371600"/>
            <a:ext cx="2481600" cy="24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21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Students can either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RFID chip </a:t>
            </a:r>
            <a:r>
              <a:rPr lang="en-US" dirty="0"/>
              <a:t>from SoftUni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use their own chip / card</a:t>
            </a:r>
            <a:r>
              <a:rPr lang="bg-BG" dirty="0"/>
              <a:t> (125</a:t>
            </a:r>
            <a:r>
              <a:rPr lang="en-US" dirty="0"/>
              <a:t> KHz)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Register your chip number in your SoftUni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Check-in at the reception every time</a:t>
            </a:r>
            <a:br>
              <a:rPr lang="bg-BG" dirty="0"/>
            </a:br>
            <a:r>
              <a:rPr lang="en-US" dirty="0"/>
              <a:t>when you come</a:t>
            </a:r>
            <a:r>
              <a:rPr lang="bg-BG" dirty="0"/>
              <a:t> </a:t>
            </a:r>
            <a:r>
              <a:rPr lang="en-US" dirty="0"/>
              <a:t>in SoftUni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See your last visits in your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RFID Chip</a:t>
            </a:r>
          </a:p>
        </p:txBody>
      </p:sp>
      <p:pic>
        <p:nvPicPr>
          <p:cNvPr id="11" name="Picture 2" descr="http://www.robotshop.com/media/catalog/product/cache/1/image/515x515/9df78eab33525d08d6e5fb8d27136e95/p/a/parallax-125khz-rfid-tag-key-fo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685800"/>
            <a:ext cx="2082394" cy="2082395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tronglink-rfid.com/image/readers/sl10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4114800"/>
            <a:ext cx="2265326" cy="2265326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50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06256"/>
            <a:ext cx="8938472" cy="820600"/>
          </a:xfrm>
        </p:spPr>
        <p:txBody>
          <a:bodyPr/>
          <a:lstStyle/>
          <a:p>
            <a:r>
              <a:rPr lang="en-US" dirty="0"/>
              <a:t>Database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92632"/>
            <a:ext cx="89384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6612" y="609600"/>
            <a:ext cx="2819400" cy="3991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94" y="1824790"/>
            <a:ext cx="3539718" cy="2744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http://www.nakov.com/wp-content/uploads/2014/05/image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47012" y="2034103"/>
            <a:ext cx="3581400" cy="25378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135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Mandatory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Final exam – 85%</a:t>
            </a:r>
          </a:p>
          <a:p>
            <a:pPr lvl="1"/>
            <a:r>
              <a:rPr lang="en-US" dirty="0"/>
              <a:t>Exercises &amp; homework – 15%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Bonuses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Presence in class – 5% bonus</a:t>
            </a:r>
          </a:p>
          <a:p>
            <a:pPr lvl="1"/>
            <a:r>
              <a:rPr lang="en-US" dirty="0"/>
              <a:t>Forum activity – bonus 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/>
              <a:t>%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812" y="4038600"/>
            <a:ext cx="3243214" cy="20761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8084107" y="1669837"/>
            <a:ext cx="3238074" cy="176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is mainly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work in class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Lesson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slides + live demos + exercises</a:t>
            </a:r>
          </a:p>
          <a:p>
            <a:pPr lvl="1"/>
            <a:r>
              <a:rPr lang="en-US" dirty="0"/>
              <a:t>Exercise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only exercises</a:t>
            </a:r>
          </a:p>
          <a:p>
            <a:pPr>
              <a:spcBef>
                <a:spcPts val="2400"/>
              </a:spcBef>
            </a:pPr>
            <a:r>
              <a:rPr lang="en-US" dirty="0"/>
              <a:t>How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submit</a:t>
            </a:r>
            <a:r>
              <a:rPr lang="en-US" dirty="0"/>
              <a:t> your homework?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Submitted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</a:p>
          <a:p>
            <a:pPr>
              <a:spcBef>
                <a:spcPts val="2400"/>
              </a:spcBef>
            </a:pPr>
            <a:r>
              <a:rPr lang="en-US" dirty="0"/>
              <a:t>Do your homework when it's due!</a:t>
            </a:r>
          </a:p>
          <a:p>
            <a:pPr lvl="1"/>
            <a:r>
              <a:rPr lang="en-US" dirty="0"/>
              <a:t>Assignments pile up quickly</a:t>
            </a:r>
          </a:p>
          <a:p>
            <a:pPr>
              <a:spcBef>
                <a:spcPts val="24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 &amp; Exercises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1088" y="4343400"/>
            <a:ext cx="3049724" cy="19424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988288" y="1371600"/>
            <a:ext cx="2135324" cy="2662128"/>
          </a:xfrm>
          <a:prstGeom prst="roundRect">
            <a:avLst>
              <a:gd name="adj" fmla="val 749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5541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Schedule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Exams and Evaluation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8A4321C1-0DAC-40C4-A4A0-54B7CB929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6182" y="1156770"/>
            <a:ext cx="2272230" cy="22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212" y="3831530"/>
            <a:ext cx="2035872" cy="203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9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0412" y="1924966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https://softuni.bg/courses/databases-sqlsrv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60412" y="3694544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softuni.bg/forum/categories/63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6374" y="3159069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3044" y="1410856"/>
            <a:ext cx="1374490" cy="1374490"/>
          </a:xfrm>
          <a:prstGeom prst="rect">
            <a:avLst/>
          </a:prstGeom>
        </p:spPr>
      </p:pic>
      <p:sp>
        <p:nvSpPr>
          <p:cNvPr id="16" name="Rounded Rectangle 6"/>
          <p:cNvSpPr/>
          <p:nvPr/>
        </p:nvSpPr>
        <p:spPr>
          <a:xfrm>
            <a:off x="760412" y="5560288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facebook.com/groups/124702621519670/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175" y="4988165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5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/>
              <a:t>,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>
                <a:solidFill>
                  <a:schemeClr val="tx2">
                    <a:lumMod val="75000"/>
                  </a:schemeClr>
                </a:solidFill>
              </a:rPr>
            </a:br>
            <a:r>
              <a:rPr lang="en-US"/>
              <a:t>and </a:t>
            </a:r>
            <a:r>
              <a:rPr lang="en-US" dirty="0"/>
              <a:t>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DB Fundamentals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SQL Server &amp; Management Studio</a:t>
            </a:r>
            <a:br>
              <a:rPr lang="en-US" dirty="0"/>
            </a:br>
            <a:r>
              <a:rPr lang="en-US" dirty="0">
                <a:hlinkClick r:id="rId3"/>
              </a:rPr>
              <a:t>https://www.microsoft.com/en-us/sql-server/sql-server-2016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Visual Studio – </a:t>
            </a:r>
            <a:r>
              <a:rPr lang="en-US" dirty="0">
                <a:hlinkClick r:id="rId4"/>
              </a:rPr>
              <a:t>https://www.visualstudio.com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433" y="4343400"/>
            <a:ext cx="2723321" cy="1663872"/>
          </a:xfrm>
          <a:prstGeom prst="roundRect">
            <a:avLst>
              <a:gd name="adj" fmla="val 2286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869" y="4343400"/>
            <a:ext cx="4350417" cy="16638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71" y="4346620"/>
            <a:ext cx="1660652" cy="1660652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92003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https://softuni.bg/courses/databases-sqlsrv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Databases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18464" y="3900303"/>
            <a:ext cx="11062348" cy="1568497"/>
          </a:xfrm>
        </p:spPr>
        <p:txBody>
          <a:bodyPr/>
          <a:lstStyle/>
          <a:p>
            <a:r>
              <a:rPr lang="en-US" dirty="0"/>
              <a:t>DB Fundamentals Module @ SoftUni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204264" y="5602568"/>
            <a:ext cx="9690748" cy="798231"/>
          </a:xfrm>
        </p:spPr>
        <p:txBody>
          <a:bodyPr/>
          <a:lstStyle/>
          <a:p>
            <a:r>
              <a:rPr lang="en-US" dirty="0"/>
              <a:t>Intensive 4 Months Databases Training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8693" r="-92671" b="-1"/>
          <a:stretch/>
        </p:blipFill>
        <p:spPr>
          <a:xfrm>
            <a:off x="1903412" y="1447800"/>
            <a:ext cx="8382000" cy="2806797"/>
          </a:xfrm>
          <a:prstGeom prst="roundRect">
            <a:avLst>
              <a:gd name="adj" fmla="val 7269"/>
            </a:avLst>
          </a:prstGeom>
          <a:solidFill>
            <a:schemeClr val="tx1"/>
          </a:solidFill>
        </p:spPr>
      </p:pic>
      <p:sp>
        <p:nvSpPr>
          <p:cNvPr id="4" name="TextBox 3"/>
          <p:cNvSpPr txBox="1"/>
          <p:nvPr/>
        </p:nvSpPr>
        <p:spPr>
          <a:xfrm>
            <a:off x="2589212" y="1524000"/>
            <a:ext cx="701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Fundamentals</a:t>
            </a:r>
          </a:p>
        </p:txBody>
      </p:sp>
    </p:spTree>
    <p:extLst>
      <p:ext uri="{BB962C8B-B14F-4D97-AF65-F5344CB8AC3E}">
        <p14:creationId xmlns:p14="http://schemas.microsoft.com/office/powerpoint/2010/main" val="2514112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months </a:t>
            </a:r>
            <a:r>
              <a:rPr lang="en-US" dirty="0"/>
              <a:t>intensive database development training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times weekly</a:t>
            </a:r>
            <a:r>
              <a:rPr lang="en-US" dirty="0"/>
              <a:t>, lots of live coding, homework and projects</a:t>
            </a:r>
          </a:p>
          <a:p>
            <a:r>
              <a:rPr lang="en-US" dirty="0"/>
              <a:t>Part 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DB Basics</a:t>
            </a:r>
          </a:p>
          <a:p>
            <a:pPr lvl="1"/>
            <a:r>
              <a:rPr lang="en-US" dirty="0"/>
              <a:t>SQL Server Concepts, SQL &amp; T-SQL, table relationships …</a:t>
            </a:r>
          </a:p>
          <a:p>
            <a:r>
              <a:rPr lang="en-US" dirty="0"/>
              <a:t>Part II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DB Advanced</a:t>
            </a:r>
          </a:p>
          <a:p>
            <a:pPr lvl="1"/>
            <a:r>
              <a:rPr lang="en-US" dirty="0"/>
              <a:t>OOP Overview, ADO.NET, Entity Framework Core, advanced queries, architecture, working with JSON and XML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Fundamentals Module Goals</a:t>
            </a:r>
          </a:p>
        </p:txBody>
      </p:sp>
    </p:spTree>
    <p:extLst>
      <p:ext uri="{BB962C8B-B14F-4D97-AF65-F5344CB8AC3E}">
        <p14:creationId xmlns:p14="http://schemas.microsoft.com/office/powerpoint/2010/main" val="19583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DB Fundamentals Module – Timeline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27922" y="2876045"/>
            <a:ext cx="2778486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Database</a:t>
            </a:r>
          </a:p>
          <a:p>
            <a:pPr algn="ctr"/>
            <a:r>
              <a:rPr lang="en-US" sz="2200" b="1" dirty="0">
                <a:solidFill>
                  <a:prstClr val="black"/>
                </a:solidFill>
              </a:rPr>
              <a:t>Basics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b="1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5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9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18-Sep-2017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22-Oct-2017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351212" y="2876046"/>
            <a:ext cx="5486400" cy="3143754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Database</a:t>
            </a:r>
            <a:br>
              <a:rPr lang="en-US" sz="2200" b="1" dirty="0">
                <a:solidFill>
                  <a:prstClr val="black"/>
                </a:solidFill>
              </a:rPr>
            </a:br>
            <a:r>
              <a:rPr lang="en-US" sz="2200" b="1" dirty="0">
                <a:solidFill>
                  <a:prstClr val="black"/>
                </a:solidFill>
              </a:rPr>
              <a:t>Advanced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teamwork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8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18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23-Oct-2017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10-Dec-2017</a:t>
            </a:r>
            <a:endParaRPr lang="bg-BG" sz="1800" dirty="0">
              <a:solidFill>
                <a:prstClr val="black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95314" y="1990563"/>
            <a:ext cx="11337898" cy="532600"/>
            <a:chOff x="395314" y="1838163"/>
            <a:chExt cx="9280498" cy="532600"/>
          </a:xfrm>
        </p:grpSpPr>
        <p:cxnSp>
          <p:nvCxnSpPr>
            <p:cNvPr id="71" name="Straight Connector 70"/>
            <p:cNvCxnSpPr/>
            <p:nvPr/>
          </p:nvCxnSpPr>
          <p:spPr>
            <a:xfrm>
              <a:off x="395314" y="2097141"/>
              <a:ext cx="9280498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511822" y="1838163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2778154" y="1845485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044487" y="1852806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1086978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2220444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653102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3937535" y="198229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7313823" y="1845485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9580156" y="1852806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5622647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6756113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6188771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7888852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9022318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454975" y="19859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3189064" y="19859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4623633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4" name="TextBox 43"/>
          <p:cNvSpPr txBox="1"/>
          <p:nvPr/>
        </p:nvSpPr>
        <p:spPr>
          <a:xfrm>
            <a:off x="10254045" y="2876044"/>
            <a:ext cx="1355315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Re-Take Exams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400" dirty="0">
              <a:solidFill>
                <a:prstClr val="black"/>
              </a:solidFill>
            </a:endParaRPr>
          </a:p>
          <a:p>
            <a:r>
              <a:rPr lang="en-US" sz="1600" dirty="0">
                <a:solidFill>
                  <a:prstClr val="black"/>
                </a:solidFill>
              </a:rPr>
              <a:t>2 Exams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</a:rPr>
              <a:t>2÷10</a:t>
            </a:r>
            <a:br>
              <a:rPr lang="en-US" sz="1600" dirty="0">
                <a:solidFill>
                  <a:prstClr val="black"/>
                </a:solidFill>
              </a:rPr>
            </a:br>
            <a:r>
              <a:rPr lang="en-US" sz="1600" dirty="0">
                <a:solidFill>
                  <a:prstClr val="black"/>
                </a:solidFill>
              </a:rPr>
              <a:t>Jan-2018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882416" y="2876044"/>
            <a:ext cx="1321974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100" b="1" dirty="0">
                <a:solidFill>
                  <a:prstClr val="black"/>
                </a:solidFill>
              </a:rPr>
              <a:t>Christmas</a:t>
            </a:r>
            <a:br>
              <a:rPr lang="en-US" sz="2100" b="1" dirty="0">
                <a:solidFill>
                  <a:prstClr val="black"/>
                </a:solidFill>
              </a:rPr>
            </a:br>
            <a:r>
              <a:rPr lang="en-US" sz="2100" b="1" dirty="0">
                <a:solidFill>
                  <a:prstClr val="black"/>
                </a:solidFill>
              </a:rPr>
              <a:t>Holidays</a:t>
            </a:r>
            <a:endParaRPr lang="bg-BG" sz="2100" b="1" dirty="0">
              <a:solidFill>
                <a:prstClr val="black"/>
              </a:solidFill>
            </a:endParaRPr>
          </a:p>
          <a:p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2668" y="1504890"/>
            <a:ext cx="1502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18-Sep-2017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090800" y="1504890"/>
            <a:ext cx="1486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23-Oct-2017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624216" y="1504890"/>
            <a:ext cx="1515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15-Dec-2017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179142" y="1504890"/>
            <a:ext cx="14863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Beginning of</a:t>
            </a:r>
            <a:br>
              <a:rPr lang="en-US" sz="2000" dirty="0"/>
            </a:br>
            <a:r>
              <a:rPr lang="en-US" sz="2000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214438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7" grpId="0" animBg="1"/>
      <p:bldP spid="44" grpId="0" animBg="1"/>
      <p:bldP spid="45" grpId="0" animBg="1"/>
      <p:bldP spid="4" grpId="0"/>
      <p:bldP spid="48" grpId="0"/>
      <p:bldP spid="50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Profession @ SoftUni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26676" y="6182650"/>
            <a:ext cx="4734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https://softuni.bg/trainings/courses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226676" y="5747823"/>
            <a:ext cx="3934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https://softuni.bg/curriculum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72241" y="2210090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D3840F"/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C# DB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54632" y="2210090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z="3200" dirty="0"/>
              <a:t>C#</a:t>
            </a:r>
          </a:p>
          <a:p>
            <a:r>
              <a:rPr lang="en-US" sz="3200" dirty="0"/>
              <a:t>Fund.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62139" y="2210090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z="3200" dirty="0"/>
              <a:t>JS Core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95452" y="2210090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z="3200" dirty="0"/>
              <a:t>C#</a:t>
            </a:r>
          </a:p>
          <a:p>
            <a:r>
              <a:rPr lang="en-US" sz="3200" dirty="0"/>
              <a:t>Web</a:t>
            </a:r>
          </a:p>
        </p:txBody>
      </p:sp>
      <p:sp>
        <p:nvSpPr>
          <p:cNvPr id="37" name="Arrow: Right 36"/>
          <p:cNvSpPr/>
          <p:nvPr/>
        </p:nvSpPr>
        <p:spPr>
          <a:xfrm>
            <a:off x="431908" y="255319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9" name="Arrow: Right 38"/>
          <p:cNvSpPr/>
          <p:nvPr/>
        </p:nvSpPr>
        <p:spPr>
          <a:xfrm>
            <a:off x="2610587" y="255319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44" name="Arrow: Right 43"/>
          <p:cNvSpPr/>
          <p:nvPr/>
        </p:nvSpPr>
        <p:spPr>
          <a:xfrm>
            <a:off x="7105159" y="255319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45" name="Arrow: Right 44"/>
          <p:cNvSpPr/>
          <p:nvPr/>
        </p:nvSpPr>
        <p:spPr>
          <a:xfrm>
            <a:off x="4851406" y="255319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9" name="TextBox 58"/>
          <p:cNvSpPr txBox="1"/>
          <p:nvPr/>
        </p:nvSpPr>
        <p:spPr>
          <a:xfrm>
            <a:off x="3154632" y="343729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z="3200" dirty="0"/>
              <a:t>JS Core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662139" y="343729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z="3200" dirty="0"/>
              <a:t>Web Fund.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395451" y="343729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z="3200" dirty="0"/>
              <a:t>Web Fund.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154632" y="4664498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z="3200" dirty="0"/>
              <a:t>Web Fund.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154632" y="1143001"/>
            <a:ext cx="152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Spring</a:t>
            </a:r>
            <a:br>
              <a:rPr lang="en-US" sz="2800" dirty="0"/>
            </a:br>
            <a:r>
              <a:rPr lang="en-US" sz="2800" dirty="0"/>
              <a:t>2018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972242" y="1143000"/>
            <a:ext cx="152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Fall</a:t>
            </a:r>
            <a:br>
              <a:rPr lang="en-US" sz="2800" dirty="0"/>
            </a:br>
            <a:r>
              <a:rPr lang="en-US" sz="2800" dirty="0"/>
              <a:t>2017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395451" y="1143002"/>
            <a:ext cx="15360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Summer</a:t>
            </a:r>
            <a:br>
              <a:rPr lang="en-US" sz="2800" dirty="0"/>
            </a:br>
            <a:r>
              <a:rPr lang="en-US" sz="2800" dirty="0"/>
              <a:t>2018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662139" y="1143002"/>
            <a:ext cx="152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Fall</a:t>
            </a:r>
            <a:br>
              <a:rPr lang="en-US" sz="2800" dirty="0"/>
            </a:br>
            <a:r>
              <a:rPr lang="en-US" sz="2800" dirty="0"/>
              <a:t>2018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9651920" y="2210090"/>
            <a:ext cx="1943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Optimal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9651919" y="3671192"/>
            <a:ext cx="1943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Alternative</a:t>
            </a:r>
          </a:p>
        </p:txBody>
      </p:sp>
      <p:sp>
        <p:nvSpPr>
          <p:cNvPr id="76" name="Rectangle: Rounded Corners 75"/>
          <p:cNvSpPr/>
          <p:nvPr/>
        </p:nvSpPr>
        <p:spPr>
          <a:xfrm>
            <a:off x="863585" y="2121408"/>
            <a:ext cx="8598119" cy="117957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27722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4" grpId="0" animBg="1"/>
      <p:bldP spid="65" grpId="0" animBg="1"/>
      <p:bldP spid="77" grpId="0"/>
      <p:bldP spid="78" grpId="0"/>
      <p:bldP spid="7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91035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Database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51456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10" name="Picture Placeholder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16" t="-21824" r="-4532" b="1115"/>
          <a:stretch/>
        </p:blipFill>
        <p:spPr>
          <a:xfrm>
            <a:off x="3733800" y="902146"/>
            <a:ext cx="4646612" cy="3679212"/>
          </a:xfrm>
          <a:prstGeom prst="roundRect">
            <a:avLst>
              <a:gd name="adj" fmla="val 7586"/>
            </a:avLst>
          </a:prstGeom>
          <a:solidFill>
            <a:schemeClr val="tx1"/>
          </a:solidFill>
        </p:spPr>
      </p:pic>
      <p:pic>
        <p:nvPicPr>
          <p:cNvPr id="12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4007">
            <a:off x="1076641" y="1859986"/>
            <a:ext cx="1901667" cy="1901665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08412" y="902146"/>
            <a:ext cx="17716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Basics</a:t>
            </a:r>
          </a:p>
        </p:txBody>
      </p:sp>
      <p:pic>
        <p:nvPicPr>
          <p:cNvPr id="9" name="Picture 2" descr="http://media.tumblr.com/a1b563bf83b9bb363597c13e76fde1b4/tumblr_inline_mfsrwy0g4r1rxkxb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2018314"/>
            <a:ext cx="1743249" cy="15678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076945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9180599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 Basics </a:t>
            </a:r>
            <a:r>
              <a:rPr lang="en-US" dirty="0"/>
              <a:t>course provides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Basic database and query concepts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Establishes fundamentals for further DB trainings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Content: SQL syntax, data types, programmability</a:t>
            </a:r>
          </a:p>
          <a:p>
            <a:pPr>
              <a:lnSpc>
                <a:spcPct val="110000"/>
              </a:lnSpc>
            </a:pPr>
            <a:r>
              <a:rPr lang="en-US" dirty="0"/>
              <a:t>What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covered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Client-side implementations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API Libraries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pic>
        <p:nvPicPr>
          <p:cNvPr id="1026" name="Picture 2" descr="Резултат с изображение за missing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945" y="4148398"/>
            <a:ext cx="1963534" cy="196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media.tumblr.com/a1b563bf83b9bb363597c13e76fde1b4/tumblr_inline_mfsrwy0g4r1rxkxb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612" y="1828800"/>
            <a:ext cx="1530338" cy="13763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98188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pic>
        <p:nvPicPr>
          <p:cNvPr id="6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193" y="1546435"/>
            <a:ext cx="1806365" cy="180636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DB intro, concepts overview, functionality</a:t>
            </a:r>
          </a:p>
          <a:p>
            <a:pPr>
              <a:lnSpc>
                <a:spcPct val="100000"/>
              </a:lnSpc>
            </a:pPr>
            <a:r>
              <a:rPr lang="en-US" dirty="0"/>
              <a:t>Data definition and data types</a:t>
            </a:r>
          </a:p>
          <a:p>
            <a:pPr>
              <a:lnSpc>
                <a:spcPct val="100000"/>
              </a:lnSpc>
            </a:pPr>
            <a:r>
              <a:rPr lang="en-US" dirty="0"/>
              <a:t>Basic CRUD, intro to SQL</a:t>
            </a:r>
          </a:p>
          <a:p>
            <a:pPr>
              <a:lnSpc>
                <a:spcPct val="100000"/>
              </a:lnSpc>
            </a:pPr>
            <a:r>
              <a:rPr lang="en-US" dirty="0"/>
              <a:t>Built-in functions with T-SQL</a:t>
            </a:r>
          </a:p>
          <a:p>
            <a:pPr>
              <a:lnSpc>
                <a:spcPct val="100000"/>
              </a:lnSpc>
            </a:pPr>
            <a:r>
              <a:rPr lang="en-US" dirty="0"/>
              <a:t>Data aggregation</a:t>
            </a:r>
          </a:p>
          <a:p>
            <a:pPr>
              <a:lnSpc>
                <a:spcPct val="100000"/>
              </a:lnSpc>
            </a:pPr>
            <a:r>
              <a:rPr lang="en-US" dirty="0"/>
              <a:t>Table relationships</a:t>
            </a:r>
          </a:p>
          <a:p>
            <a:pPr>
              <a:lnSpc>
                <a:spcPct val="100000"/>
              </a:lnSpc>
            </a:pPr>
            <a:r>
              <a:rPr lang="en-US" dirty="0"/>
              <a:t>Subqueries and joins</a:t>
            </a:r>
          </a:p>
          <a:p>
            <a:pPr>
              <a:lnSpc>
                <a:spcPct val="100000"/>
              </a:lnSpc>
            </a:pPr>
            <a:r>
              <a:rPr lang="en-US" dirty="0"/>
              <a:t>Functions, triggers, transactions</a:t>
            </a:r>
          </a:p>
        </p:txBody>
      </p:sp>
      <p:pic>
        <p:nvPicPr>
          <p:cNvPr id="1026" name="Picture 2" descr="Резултат с изображение за cont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158" y="4195608"/>
            <a:ext cx="1906254" cy="199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media.tumblr.com/a1b563bf83b9bb363597c13e76fde1b4/tumblr_inline_mfsrwy0g4r1rxkxb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61895">
            <a:off x="9754220" y="4620623"/>
            <a:ext cx="1530338" cy="1376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71888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499</TotalTime>
  <Words>848</Words>
  <Application>Microsoft Office PowerPoint</Application>
  <PresentationFormat>Custom</PresentationFormat>
  <Paragraphs>210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Consolas</vt:lpstr>
      <vt:lpstr>Wingdings</vt:lpstr>
      <vt:lpstr>Wingdings 2</vt:lpstr>
      <vt:lpstr>SoftUni 16x9</vt:lpstr>
      <vt:lpstr>C# Database Fundamentals with Microsoft SQL Server</vt:lpstr>
      <vt:lpstr>Table of Contents</vt:lpstr>
      <vt:lpstr>DB Fundamentals Module @ SoftUni</vt:lpstr>
      <vt:lpstr>DB Fundamentals Module Goals</vt:lpstr>
      <vt:lpstr>DB Fundamentals Module – Timeline</vt:lpstr>
      <vt:lpstr>C# Profession @ SoftUni</vt:lpstr>
      <vt:lpstr>Database Basics</vt:lpstr>
      <vt:lpstr>Course Objectives</vt:lpstr>
      <vt:lpstr>Course Topics</vt:lpstr>
      <vt:lpstr>The Trainers Team</vt:lpstr>
      <vt:lpstr>Trainers Team</vt:lpstr>
      <vt:lpstr>Trainers Team</vt:lpstr>
      <vt:lpstr>Database Basics</vt:lpstr>
      <vt:lpstr>Training Duration and Schedule</vt:lpstr>
      <vt:lpstr>Why English?</vt:lpstr>
      <vt:lpstr>Your RFID Chip</vt:lpstr>
      <vt:lpstr>Database Basics</vt:lpstr>
      <vt:lpstr>Scoring System for the Course</vt:lpstr>
      <vt:lpstr>Homework Assignments &amp; Exercises</vt:lpstr>
      <vt:lpstr>Resources</vt:lpstr>
      <vt:lpstr>Course Web Site, Forum and FB Group</vt:lpstr>
      <vt:lpstr>The DB Fundamentals Slides and Videos</vt:lpstr>
      <vt:lpstr>Recommended Software</vt:lpstr>
      <vt:lpstr>Course Introduction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University</dc:title>
  <dc:subject>Software Development Course</dc:subject>
  <dc:creator>Software University Foundation</dc:creator>
  <cp:keywords>Databases, SQL, programming, SoftUni, Software University, programming, software development, software engineering, course, database systems</cp:keywords>
  <dc:description>Software University Foundation - http://softuni.org</dc:description>
  <cp:lastModifiedBy>Vladimir Damyanovski</cp:lastModifiedBy>
  <cp:revision>62</cp:revision>
  <dcterms:created xsi:type="dcterms:W3CDTF">2014-01-02T17:00:34Z</dcterms:created>
  <dcterms:modified xsi:type="dcterms:W3CDTF">2017-09-26T19:01:10Z</dcterms:modified>
  <cp:category>db;databases;sql;programming;computer programming;software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